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2" r:id="rId3"/>
  </p:sldMasterIdLst>
  <p:notesMasterIdLst>
    <p:notesMasterId r:id="rId5"/>
  </p:notesMasterIdLst>
  <p:sldIdLst>
    <p:sldId id="256" r:id="rId4"/>
    <p:sldId id="295" r:id="rId6"/>
    <p:sldId id="294" r:id="rId7"/>
    <p:sldId id="296" r:id="rId8"/>
    <p:sldId id="298" r:id="rId9"/>
    <p:sldId id="299" r:id="rId10"/>
    <p:sldId id="300" r:id="rId11"/>
    <p:sldId id="266" r:id="rId12"/>
  </p:sldIdLst>
  <p:sldSz cx="12192000" cy="6858000"/>
  <p:notesSz cx="6858000" cy="9144000"/>
  <p:embeddedFontLst>
    <p:embeddedFont>
      <p:font typeface="Open Sans" panose="020B0606030504020204" pitchFamily="34" charset="0"/>
      <p:regular r:id="rId16"/>
    </p:embeddedFont>
    <p:embeddedFont>
      <p:font typeface="Source Han Sans SC Bold" panose="020B0400000000000000" charset="-122"/>
      <p:regular r:id="rId1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446F4F"/>
    <a:srgbClr val="436E4F"/>
    <a:srgbClr val="537A5A"/>
    <a:srgbClr val="A7C494"/>
    <a:srgbClr val="EAECBE"/>
    <a:srgbClr val="C3D4A4"/>
    <a:srgbClr val="446F50"/>
    <a:srgbClr val="9DB2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33" autoAdjust="0"/>
    <p:restoredTop sz="94660"/>
  </p:normalViewPr>
  <p:slideViewPr>
    <p:cSldViewPr snapToGrid="0">
      <p:cViewPr varScale="1">
        <p:scale>
          <a:sx n="74" d="100"/>
          <a:sy n="74" d="100"/>
        </p:scale>
        <p:origin x="71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22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fld id="{5BCF8760-FF22-4511-9D8E-8653DFD1BA18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fld id="{BE9BE3CA-8E15-4D83-9A8C-35F3C467CA3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Bold" panose="020B0800000000000000" pitchFamily="34" charset="-122"/>
        <a:ea typeface="思源黑体 CN Bold" panose="020B08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Bold" panose="020B0800000000000000" pitchFamily="34" charset="-122"/>
        <a:ea typeface="思源黑体 CN Bold" panose="020B08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Bold" panose="020B0800000000000000" pitchFamily="34" charset="-122"/>
        <a:ea typeface="思源黑体 CN Bold" panose="020B08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Bold" panose="020B0800000000000000" pitchFamily="34" charset="-122"/>
        <a:ea typeface="思源黑体 CN Bold" panose="020B08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Bold" panose="020B0800000000000000" pitchFamily="34" charset="-122"/>
        <a:ea typeface="思源黑体 CN Bold" panose="020B08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BE3CA-8E15-4D83-9A8C-35F3C467CA3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BE3CA-8E15-4D83-9A8C-35F3C467CA3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BE3CA-8E15-4D83-9A8C-35F3C467CA3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BE3CA-8E15-4D83-9A8C-35F3C467CA3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BE3CA-8E15-4D83-9A8C-35F3C467CA3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BE3CA-8E15-4D83-9A8C-35F3C467CA3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BE3CA-8E15-4D83-9A8C-35F3C467CA3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BE3CA-8E15-4D83-9A8C-35F3C467CA3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电脑的屏幕&#10;&#10;中度可信度描述已自动生成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0" t="17349" r="7157" b="3395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274320" y="167640"/>
            <a:ext cx="11734800" cy="647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86862-589D-408F-9192-1339AB0BD2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B948C-CC77-4DA3-9F19-1A667000C1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电脑的屏幕&#10;&#10;中度可信度描述已自动生成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0" t="17349" r="7157" b="3395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274320" y="167640"/>
            <a:ext cx="11734800" cy="647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86862-589D-408F-9192-1339AB0BD2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B948C-CC77-4DA3-9F19-1A667000C1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fld id="{55986862-589D-408F-9192-1339AB0BD249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fld id="{78CB948C-CC77-4DA3-9F19-1A667000C14F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Bold" panose="020B0800000000000000" pitchFamily="34" charset="-122"/>
          <a:ea typeface="思源黑体 CN Bold" panose="020B08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Bold" panose="020B0800000000000000" pitchFamily="34" charset="-122"/>
          <a:ea typeface="思源黑体 CN Bold" panose="020B08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Bold" panose="020B0800000000000000" pitchFamily="34" charset="-122"/>
          <a:ea typeface="思源黑体 CN Bold" panose="020B08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Bold" panose="020B0800000000000000" pitchFamily="34" charset="-122"/>
          <a:ea typeface="思源黑体 CN Bold" panose="020B08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Bold" panose="020B0800000000000000" pitchFamily="34" charset="-122"/>
          <a:ea typeface="思源黑体 CN Bold" panose="020B08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Bold" panose="020B0800000000000000" pitchFamily="34" charset="-122"/>
          <a:ea typeface="思源黑体 CN Bold" panose="020B08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fld id="{55986862-589D-408F-9192-1339AB0BD249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fld id="{78CB948C-CC77-4DA3-9F19-1A667000C14F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Bold" panose="020B0800000000000000" pitchFamily="34" charset="-122"/>
          <a:ea typeface="思源黑体 CN Bold" panose="020B08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Bold" panose="020B0800000000000000" pitchFamily="34" charset="-122"/>
          <a:ea typeface="思源黑体 CN Bold" panose="020B08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Bold" panose="020B0800000000000000" pitchFamily="34" charset="-122"/>
          <a:ea typeface="思源黑体 CN Bold" panose="020B08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Bold" panose="020B0800000000000000" pitchFamily="34" charset="-122"/>
          <a:ea typeface="思源黑体 CN Bold" panose="020B08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Bold" panose="020B0800000000000000" pitchFamily="34" charset="-122"/>
          <a:ea typeface="思源黑体 CN Bold" panose="020B08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Bold" panose="020B0800000000000000" pitchFamily="34" charset="-122"/>
          <a:ea typeface="思源黑体 CN Bold" panose="020B08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7438426" y="1455392"/>
            <a:ext cx="3548575" cy="5285494"/>
            <a:chOff x="7330440" y="971003"/>
            <a:chExt cx="3818102" cy="568694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330440" y="2684006"/>
              <a:ext cx="3818102" cy="3973943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24363" y="971003"/>
              <a:ext cx="2571374" cy="5220671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1059162" y="2032421"/>
            <a:ext cx="6740948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b="1" dirty="0">
                <a:solidFill>
                  <a:schemeClr val="accent6">
                    <a:lumMod val="50000"/>
                  </a:schemeClr>
                </a:solidFill>
                <a:latin typeface="Open Sans" panose="020B0606030504020204" pitchFamily="34" charset="0"/>
                <a:ea typeface="思源黑体 CN Bold" panose="020B0800000000000000" pitchFamily="34" charset="-122"/>
                <a:cs typeface="+mn-ea"/>
                <a:sym typeface="Open Sans" panose="020B0606030504020204" pitchFamily="34" charset="0"/>
              </a:rPr>
              <a:t>6/28 </a:t>
            </a:r>
            <a:r>
              <a:rPr lang="zh-TW" altLang="en-US" sz="6000" b="1" dirty="0">
                <a:solidFill>
                  <a:schemeClr val="accent6">
                    <a:lumMod val="50000"/>
                  </a:schemeClr>
                </a:solidFill>
                <a:latin typeface="Open Sans" panose="020B0606030504020204" pitchFamily="34" charset="0"/>
                <a:ea typeface="思源黑体 CN Bold" panose="020B0800000000000000" pitchFamily="34" charset="-122"/>
                <a:cs typeface="+mn-ea"/>
                <a:sym typeface="Open Sans" panose="020B0606030504020204" pitchFamily="34" charset="0"/>
              </a:rPr>
              <a:t>小專題發表</a:t>
            </a:r>
            <a:endParaRPr lang="zh-TW" altLang="zh-CN" sz="6000" b="1" dirty="0">
              <a:solidFill>
                <a:schemeClr val="accent6">
                  <a:lumMod val="50000"/>
                </a:schemeClr>
              </a:solidFill>
              <a:latin typeface="Open Sans" panose="020B0606030504020204" pitchFamily="34" charset="0"/>
              <a:ea typeface="思源黑体 CN Bold" panose="020B0800000000000000" pitchFamily="34" charset="-122"/>
              <a:cs typeface="+mn-ea"/>
              <a:sym typeface="Open Sans" panose="020B0606030504020204" pitchFamily="34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059162" y="3717290"/>
            <a:ext cx="39077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 sz="2800" b="1">
                <a:solidFill>
                  <a:schemeClr val="accent6">
                    <a:lumMod val="50000"/>
                  </a:schemeClr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姓名：</a:t>
            </a:r>
            <a:r>
              <a:rPr lang="en-US" altLang="zh-TW" sz="2800" b="1">
                <a:solidFill>
                  <a:schemeClr val="accent6">
                    <a:lumMod val="50000"/>
                  </a:schemeClr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18_</a:t>
            </a:r>
            <a:r>
              <a:rPr lang="zh-TW" altLang="en-US" sz="2800" b="1">
                <a:solidFill>
                  <a:schemeClr val="accent6">
                    <a:lumMod val="50000"/>
                  </a:schemeClr>
                </a:solidFill>
                <a:latin typeface="Source Han Sans SC Bold" panose="020B0400000000000000" charset="-122"/>
                <a:ea typeface="Source Han Sans SC Bold" panose="020B0400000000000000" charset="-122"/>
              </a:rPr>
              <a:t>齊芳婕</a:t>
            </a:r>
            <a:endParaRPr lang="zh-TW" altLang="en-US" sz="2800" b="1">
              <a:solidFill>
                <a:schemeClr val="accent6">
                  <a:lumMod val="50000"/>
                </a:schemeClr>
              </a:solidFill>
              <a:latin typeface="Source Han Sans SC Bold" panose="020B0400000000000000" charset="-122"/>
              <a:ea typeface="Source Han Sans SC Bold" panose="020B0400000000000000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584200" y="1947545"/>
            <a:ext cx="1315720" cy="791845"/>
            <a:chOff x="1381818" y="3149191"/>
            <a:chExt cx="1383364" cy="1269248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2379421" y="3149191"/>
              <a:ext cx="385761" cy="0"/>
            </a:xfrm>
            <a:prstGeom prst="line">
              <a:avLst/>
            </a:prstGeom>
            <a:ln w="38100">
              <a:solidFill>
                <a:srgbClr val="446F5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33" name="文本框 32"/>
            <p:cNvSpPr txBox="1"/>
            <p:nvPr/>
          </p:nvSpPr>
          <p:spPr>
            <a:xfrm>
              <a:off x="1381818" y="3403709"/>
              <a:ext cx="309880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6000" b="1">
                  <a:gradFill flip="none" rotWithShape="1">
                    <a:gsLst>
                      <a:gs pos="0">
                        <a:srgbClr val="007BD3"/>
                      </a:gs>
                      <a:gs pos="100000">
                        <a:srgbClr val="034373"/>
                      </a:gs>
                    </a:gsLst>
                    <a:lin scaled="0"/>
                    <a:tileRect/>
                  </a:gradFill>
                  <a:latin typeface="Open Sans" panose="020B0606030504020204" pitchFamily="34" charset="0"/>
                  <a:ea typeface="思源黑体 CN Bold" panose="020B0800000000000000" pitchFamily="34" charset="-122"/>
                </a:defRPr>
              </a:lvl1pPr>
            </a:lstStyle>
            <a:p>
              <a:endParaRPr lang="zh-CN" altLang="en-US" dirty="0">
                <a:solidFill>
                  <a:schemeClr val="accent6">
                    <a:lumMod val="50000"/>
                  </a:schemeClr>
                </a:solidFill>
                <a:latin typeface="Open Sans" panose="020B0606030504020204" pitchFamily="34" charset="0"/>
                <a:cs typeface="+mn-ea"/>
                <a:sym typeface="Open Sans" panose="020B0606030504020204" pitchFamily="34" charset="0"/>
              </a:endParaRPr>
            </a:p>
          </p:txBody>
        </p:sp>
      </p:grpSp>
      <p:sp>
        <p:nvSpPr>
          <p:cNvPr id="5" name="文字方塊 4"/>
          <p:cNvSpPr txBox="1"/>
          <p:nvPr/>
        </p:nvSpPr>
        <p:spPr>
          <a:xfrm>
            <a:off x="1430655" y="2106295"/>
            <a:ext cx="492823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zh-CN" sz="3200" b="1" dirty="0">
                <a:solidFill>
                  <a:schemeClr val="accent6">
                    <a:lumMod val="50000"/>
                  </a:schemeClr>
                </a:solidFill>
                <a:latin typeface="Open Sans" panose="020B0606030504020204" pitchFamily="34" charset="0"/>
                <a:ea typeface="思源黑体 CN Bold" panose="020B0800000000000000" pitchFamily="34" charset="-122"/>
                <a:cs typeface="+mn-ea"/>
                <a:sym typeface="Open Sans" panose="020B0606030504020204" pitchFamily="34" charset="0"/>
              </a:rPr>
              <a:t>興趣主題：健康飲食資訊</a:t>
            </a:r>
            <a:endParaRPr lang="zh-TW" altLang="zh-CN" sz="3200" b="1" dirty="0">
              <a:solidFill>
                <a:schemeClr val="accent6">
                  <a:lumMod val="50000"/>
                </a:schemeClr>
              </a:solidFill>
              <a:latin typeface="Open Sans" panose="020B0606030504020204" pitchFamily="34" charset="0"/>
              <a:ea typeface="思源黑体 CN Bold" panose="020B0800000000000000" pitchFamily="34" charset="-122"/>
              <a:cs typeface="+mn-ea"/>
              <a:sym typeface="Open Sans" panose="020B0606030504020204" pitchFamily="34" charset="0"/>
            </a:endParaRPr>
          </a:p>
          <a:p>
            <a:endParaRPr lang="zh-TW" altLang="zh-CN" sz="3200" b="1" dirty="0">
              <a:solidFill>
                <a:schemeClr val="accent6">
                  <a:lumMod val="50000"/>
                </a:schemeClr>
              </a:solidFill>
              <a:latin typeface="Open Sans" panose="020B0606030504020204" pitchFamily="34" charset="0"/>
              <a:ea typeface="思源黑体 CN Bold" panose="020B0800000000000000" pitchFamily="34" charset="-122"/>
              <a:cs typeface="+mn-ea"/>
              <a:sym typeface="Open Sans" panose="020B0606030504020204" pitchFamily="34" charset="0"/>
            </a:endParaRPr>
          </a:p>
          <a:p>
            <a:r>
              <a:rPr lang="zh-TW" altLang="zh-CN" sz="3200" b="1" dirty="0">
                <a:solidFill>
                  <a:schemeClr val="accent6">
                    <a:lumMod val="50000"/>
                  </a:schemeClr>
                </a:solidFill>
                <a:latin typeface="Open Sans" panose="020B0606030504020204" pitchFamily="34" charset="0"/>
                <a:ea typeface="思源黑体 CN Bold" panose="020B0800000000000000" pitchFamily="34" charset="-122"/>
                <a:cs typeface="+mn-ea"/>
                <a:sym typeface="Open Sans" panose="020B0606030504020204" pitchFamily="34" charset="0"/>
              </a:rPr>
              <a:t>目標：傳遞健康飲食</a:t>
            </a:r>
            <a:r>
              <a:rPr lang="zh-TW" altLang="zh-CN" sz="3200" b="1" dirty="0">
                <a:solidFill>
                  <a:schemeClr val="accent6">
                    <a:lumMod val="50000"/>
                  </a:schemeClr>
                </a:solidFill>
                <a:latin typeface="Open Sans" panose="020B0606030504020204" pitchFamily="34" charset="0"/>
                <a:ea typeface="思源黑体 CN Bold" panose="020B0800000000000000" pitchFamily="34" charset="-122"/>
                <a:cs typeface="+mn-ea"/>
                <a:sym typeface="Open Sans" panose="020B0606030504020204" pitchFamily="34" charset="0"/>
              </a:rPr>
              <a:t>資訊</a:t>
            </a:r>
            <a:endParaRPr lang="zh-TW" altLang="zh-CN" sz="3200" b="1" dirty="0">
              <a:solidFill>
                <a:schemeClr val="accent6">
                  <a:lumMod val="50000"/>
                </a:schemeClr>
              </a:solidFill>
              <a:latin typeface="Open Sans" panose="020B0606030504020204" pitchFamily="34" charset="0"/>
              <a:ea typeface="思源黑体 CN Bold" panose="020B0800000000000000" pitchFamily="34" charset="-122"/>
              <a:cs typeface="+mn-ea"/>
              <a:sym typeface="Open Sans" panose="020B0606030504020204" pitchFamily="34" charset="0"/>
            </a:endParaRPr>
          </a:p>
        </p:txBody>
      </p:sp>
      <p:pic>
        <p:nvPicPr>
          <p:cNvPr id="3" name="圖片 2" descr="/private/var/folders/24/rt_961x13r74sgbj8tdn38_r0000gn/T/com.kingsoft.wpsoffice.mac/picturecompress_20230627094406/output_1.pngoutput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5105" y="0"/>
            <a:ext cx="3202305" cy="68586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6000"/>
              </a:prst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335915" y="501333"/>
            <a:ext cx="480767" cy="403225"/>
            <a:chOff x="529" y="525"/>
            <a:chExt cx="1043" cy="635"/>
          </a:xfrm>
        </p:grpSpPr>
        <p:sp>
          <p:nvSpPr>
            <p:cNvPr id="27" name="等腰三角形 26"/>
            <p:cNvSpPr/>
            <p:nvPr/>
          </p:nvSpPr>
          <p:spPr>
            <a:xfrm rot="5400000">
              <a:off x="529" y="525"/>
              <a:ext cx="635" cy="635"/>
            </a:xfrm>
            <a:prstGeom prst="triangle">
              <a:avLst/>
            </a:prstGeom>
            <a:solidFill>
              <a:srgbClr val="A7C4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思源黑体 CN Bold" panose="020B0800000000000000" pitchFamily="34" charset="-122"/>
                <a:cs typeface="+mn-ea"/>
                <a:sym typeface="Open Sans" panose="020B0606030504020204" pitchFamily="34" charset="0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5400000">
              <a:off x="937" y="525"/>
              <a:ext cx="635" cy="635"/>
            </a:xfrm>
            <a:prstGeom prst="triangle">
              <a:avLst/>
            </a:prstGeom>
            <a:solidFill>
              <a:srgbClr val="446F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思源黑体 CN Bold" panose="020B0800000000000000" pitchFamily="34" charset="-122"/>
                <a:cs typeface="+mn-ea"/>
                <a:sym typeface="Open Sans" panose="020B0606030504020204" pitchFamily="34" charset="0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911860" y="441960"/>
            <a:ext cx="65424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buClrTx/>
              <a:buSzTx/>
              <a:buFontTx/>
              <a:defRPr sz="2800" b="1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思源黑体 CN Bold" panose="020B0800000000000000" pitchFamily="34" charset="-122"/>
              </a:defRPr>
            </a:lvl1pPr>
          </a:lstStyle>
          <a:p>
            <a:r>
              <a:rPr lang="zh-TW" altLang="zh-CN" dirty="0">
                <a:solidFill>
                  <a:schemeClr val="accent6">
                    <a:lumMod val="50000"/>
                  </a:schemeClr>
                </a:solidFill>
                <a:latin typeface="Open Sans" panose="020B0606030504020204" pitchFamily="34" charset="0"/>
                <a:cs typeface="+mn-ea"/>
                <a:sym typeface="Open Sans" panose="020B0606030504020204" pitchFamily="34" charset="0"/>
              </a:rPr>
              <a:t>應用技術和網頁</a:t>
            </a:r>
            <a:r>
              <a:rPr lang="zh-TW" altLang="zh-CN" dirty="0">
                <a:solidFill>
                  <a:schemeClr val="accent6">
                    <a:lumMod val="50000"/>
                  </a:schemeClr>
                </a:solidFill>
                <a:latin typeface="Open Sans" panose="020B0606030504020204" pitchFamily="34" charset="0"/>
                <a:cs typeface="+mn-ea"/>
                <a:sym typeface="Open Sans" panose="020B0606030504020204" pitchFamily="34" charset="0"/>
              </a:rPr>
              <a:t>規劃</a:t>
            </a:r>
            <a:endParaRPr lang="zh-TW" altLang="zh-CN" dirty="0">
              <a:solidFill>
                <a:schemeClr val="accent6">
                  <a:lumMod val="50000"/>
                </a:schemeClr>
              </a:solidFill>
              <a:latin typeface="Open Sans" panose="020B0606030504020204" pitchFamily="34" charset="0"/>
              <a:cs typeface="+mn-ea"/>
              <a:sym typeface="Open Sans" panose="020B0606030504020204" pitchFamily="34" charset="0"/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1490345" y="1183640"/>
            <a:ext cx="9373870" cy="2439670"/>
          </a:xfrm>
          <a:prstGeom prst="roundRect">
            <a:avLst>
              <a:gd name="adj" fmla="val 3541"/>
            </a:avLst>
          </a:prstGeom>
          <a:solidFill>
            <a:sysClr val="window" lastClr="FFFFFF">
              <a:lumMod val="95000"/>
            </a:sysClr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00000" tIns="34290" rIns="68580" bIns="3429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1350" kern="0" dirty="0">
              <a:solidFill>
                <a:prstClr val="black">
                  <a:lumMod val="50000"/>
                  <a:lumOff val="50000"/>
                </a:prstClr>
              </a:solidFill>
              <a:latin typeface="Open Sans" panose="020B0606030504020204" pitchFamily="34" charset="0"/>
              <a:ea typeface="思源黑体 CN Bold" panose="020B0800000000000000" pitchFamily="34" charset="-122"/>
              <a:cs typeface="+mn-ea"/>
              <a:sym typeface="Open Sans" panose="020B0606030504020204" pitchFamily="34" charset="0"/>
            </a:endParaRPr>
          </a:p>
        </p:txBody>
      </p:sp>
      <p:sp>
        <p:nvSpPr>
          <p:cNvPr id="6" name="文本框 21"/>
          <p:cNvSpPr txBox="1">
            <a:spLocks noChangeArrowheads="1"/>
          </p:cNvSpPr>
          <p:nvPr/>
        </p:nvSpPr>
        <p:spPr bwMode="auto">
          <a:xfrm>
            <a:off x="4711932" y="1537769"/>
            <a:ext cx="293069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buClrTx/>
              <a:buSzTx/>
              <a:buFontTx/>
              <a:defRPr sz="2800" b="1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思源黑体 CN Bold" panose="020B0800000000000000" pitchFamily="34" charset="-122"/>
              </a:defRPr>
            </a:lvl1pPr>
          </a:lstStyle>
          <a:p>
            <a:pPr algn="ctr"/>
            <a:r>
              <a:rPr lang="zh-TW" altLang="zh-CN" sz="2400" dirty="0">
                <a:solidFill>
                  <a:schemeClr val="accent2"/>
                </a:solidFill>
                <a:latin typeface="Open Sans" panose="020B0606030504020204" pitchFamily="34" charset="0"/>
                <a:cs typeface="+mn-ea"/>
                <a:sym typeface="Open Sans" panose="020B0606030504020204" pitchFamily="34" charset="0"/>
              </a:rPr>
              <a:t>應用</a:t>
            </a:r>
            <a:r>
              <a:rPr lang="zh-TW" altLang="zh-CN" sz="2400" dirty="0">
                <a:solidFill>
                  <a:schemeClr val="accent2"/>
                </a:solidFill>
                <a:latin typeface="Open Sans" panose="020B0606030504020204" pitchFamily="34" charset="0"/>
                <a:cs typeface="+mn-ea"/>
                <a:sym typeface="Open Sans" panose="020B0606030504020204" pitchFamily="34" charset="0"/>
              </a:rPr>
              <a:t>技術</a:t>
            </a:r>
            <a:endParaRPr lang="zh-TW" altLang="zh-CN" sz="2400" dirty="0">
              <a:solidFill>
                <a:schemeClr val="accent2"/>
              </a:solidFill>
              <a:latin typeface="Open Sans" panose="020B0606030504020204" pitchFamily="34" charset="0"/>
              <a:cs typeface="+mn-ea"/>
              <a:sym typeface="Open Sans" panose="020B0606030504020204" pitchFamily="34" charset="0"/>
            </a:endParaRPr>
          </a:p>
        </p:txBody>
      </p:sp>
      <p:sp>
        <p:nvSpPr>
          <p:cNvPr id="7" name="文本框 21"/>
          <p:cNvSpPr txBox="1">
            <a:spLocks noChangeArrowheads="1"/>
          </p:cNvSpPr>
          <p:nvPr/>
        </p:nvSpPr>
        <p:spPr bwMode="auto">
          <a:xfrm>
            <a:off x="4695826" y="3872664"/>
            <a:ext cx="296290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buClrTx/>
              <a:buSzTx/>
              <a:buFontTx/>
              <a:defRPr sz="2800" b="1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思源黑体 CN Bold" panose="020B0800000000000000" pitchFamily="34" charset="-122"/>
              </a:defRPr>
            </a:lvl1pPr>
          </a:lstStyle>
          <a:p>
            <a:pPr algn="ctr"/>
            <a:r>
              <a:rPr lang="zh-TW" altLang="zh-CN" sz="2400" dirty="0">
                <a:solidFill>
                  <a:srgbClr val="ED7D31"/>
                </a:solidFill>
                <a:latin typeface="Open Sans" panose="020B0606030504020204" pitchFamily="34" charset="0"/>
                <a:cs typeface="+mn-ea"/>
                <a:sym typeface="Open Sans" panose="020B0606030504020204" pitchFamily="34" charset="0"/>
              </a:rPr>
              <a:t>網頁</a:t>
            </a:r>
            <a:r>
              <a:rPr lang="zh-TW" altLang="zh-CN" sz="2400" dirty="0">
                <a:solidFill>
                  <a:srgbClr val="ED7D31"/>
                </a:solidFill>
                <a:latin typeface="Open Sans" panose="020B0606030504020204" pitchFamily="34" charset="0"/>
                <a:cs typeface="+mn-ea"/>
                <a:sym typeface="Open Sans" panose="020B0606030504020204" pitchFamily="34" charset="0"/>
              </a:rPr>
              <a:t>規劃</a:t>
            </a:r>
            <a:endParaRPr lang="zh-TW" altLang="zh-CN" sz="2400" dirty="0">
              <a:solidFill>
                <a:srgbClr val="ED7D31"/>
              </a:solidFill>
              <a:latin typeface="Open Sans" panose="020B0606030504020204" pitchFamily="34" charset="0"/>
              <a:cs typeface="+mn-ea"/>
              <a:sym typeface="Open Sans" panose="020B0606030504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55888" y="1998345"/>
            <a:ext cx="7042785" cy="1291590"/>
          </a:xfrm>
          <a:prstGeom prst="rect">
            <a:avLst/>
          </a:prstGeom>
          <a:effectLst/>
        </p:spPr>
        <p:txBody>
          <a:bodyPr wrap="square" anchor="ctr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思源黑体 CN Normal" panose="020B0400000000000000" charset="-122"/>
              </a:defRPr>
            </a:lvl1pPr>
          </a:lstStyle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zh-TW" sz="2000" dirty="0">
                <a:ea typeface="思源黑体 CN Bold" panose="020B0800000000000000" pitchFamily="34" charset="-122"/>
                <a:cs typeface="+mn-ea"/>
                <a:sym typeface="Open Sans" panose="020B0606030504020204" pitchFamily="34" charset="0"/>
              </a:rPr>
              <a:t>Boot</a:t>
            </a:r>
            <a:r>
              <a:rPr lang="en-US" altLang="zh-TW" sz="2000" dirty="0">
                <a:ea typeface="思源黑体 CN Bold" panose="020B0800000000000000" pitchFamily="34" charset="-122"/>
                <a:cs typeface="+mn-ea"/>
                <a:sym typeface="Open Sans" panose="020B0606030504020204" pitchFamily="34" charset="0"/>
              </a:rPr>
              <a:t>strap</a:t>
            </a:r>
            <a:endParaRPr lang="en-US" altLang="zh-TW" sz="2000" dirty="0">
              <a:ea typeface="思源黑体 CN Bold" panose="020B0800000000000000" pitchFamily="34" charset="-122"/>
              <a:cs typeface="+mn-ea"/>
              <a:sym typeface="Open Sans" panose="020B0606030504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zh-TW" sz="2000" dirty="0">
                <a:ea typeface="思源黑体 CN Bold" panose="020B0800000000000000" pitchFamily="34" charset="-122"/>
                <a:cs typeface="+mn-ea"/>
                <a:sym typeface="Open Sans" panose="020B0606030504020204" pitchFamily="34" charset="0"/>
              </a:rPr>
              <a:t>css</a:t>
            </a:r>
            <a:endParaRPr lang="en-US" altLang="zh-TW" sz="2000" dirty="0">
              <a:ea typeface="思源黑体 CN Bold" panose="020B0800000000000000" pitchFamily="34" charset="-122"/>
              <a:cs typeface="+mn-ea"/>
              <a:sym typeface="Open Sans" panose="020B0606030504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zh-TW" sz="2000" dirty="0">
                <a:ea typeface="思源黑体 CN Bold" panose="020B0800000000000000" pitchFamily="34" charset="-122"/>
                <a:cs typeface="+mn-ea"/>
                <a:sym typeface="Open Sans" panose="020B0606030504020204" pitchFamily="34" charset="0"/>
              </a:rPr>
              <a:t>JavaScript</a:t>
            </a:r>
            <a:endParaRPr lang="en-US" altLang="zh-TW" sz="2000" dirty="0">
              <a:ea typeface="思源黑体 CN Bold" panose="020B0800000000000000" pitchFamily="34" charset="-122"/>
              <a:cs typeface="+mn-ea"/>
              <a:sym typeface="Open Sans" panose="020B0606030504020204" pitchFamily="34" charset="0"/>
            </a:endParaRPr>
          </a:p>
        </p:txBody>
      </p:sp>
      <p:pic>
        <p:nvPicPr>
          <p:cNvPr id="10" name="圖片 9" descr="Group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5760" y="4333240"/>
            <a:ext cx="6543040" cy="15887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335915" y="501333"/>
            <a:ext cx="480767" cy="403225"/>
            <a:chOff x="529" y="525"/>
            <a:chExt cx="1043" cy="635"/>
          </a:xfrm>
        </p:grpSpPr>
        <p:sp>
          <p:nvSpPr>
            <p:cNvPr id="27" name="等腰三角形 26"/>
            <p:cNvSpPr/>
            <p:nvPr/>
          </p:nvSpPr>
          <p:spPr>
            <a:xfrm rot="5400000">
              <a:off x="529" y="525"/>
              <a:ext cx="635" cy="635"/>
            </a:xfrm>
            <a:prstGeom prst="triangle">
              <a:avLst/>
            </a:prstGeom>
            <a:solidFill>
              <a:srgbClr val="A7C4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思源黑体 CN Bold" panose="020B0800000000000000" pitchFamily="34" charset="-122"/>
                <a:cs typeface="+mn-ea"/>
                <a:sym typeface="Open Sans" panose="020B0606030504020204" pitchFamily="34" charset="0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5400000">
              <a:off x="937" y="525"/>
              <a:ext cx="635" cy="635"/>
            </a:xfrm>
            <a:prstGeom prst="triangle">
              <a:avLst/>
            </a:prstGeom>
            <a:solidFill>
              <a:srgbClr val="446F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思源黑体 CN Bold" panose="020B0800000000000000" pitchFamily="34" charset="-122"/>
                <a:cs typeface="+mn-ea"/>
                <a:sym typeface="Open Sans" panose="020B0606030504020204" pitchFamily="34" charset="0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911860" y="441960"/>
            <a:ext cx="65424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buClrTx/>
              <a:buSzTx/>
              <a:buFontTx/>
              <a:defRPr sz="2800" b="1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思源黑体 CN Bold" panose="020B0800000000000000" pitchFamily="34" charset="-122"/>
              </a:defRPr>
            </a:lvl1pPr>
          </a:lstStyle>
          <a:p>
            <a:r>
              <a:rPr lang="zh-TW" altLang="zh-CN" dirty="0">
                <a:solidFill>
                  <a:schemeClr val="accent6">
                    <a:lumMod val="50000"/>
                  </a:schemeClr>
                </a:solidFill>
                <a:latin typeface="Open Sans" panose="020B0606030504020204" pitchFamily="34" charset="0"/>
                <a:cs typeface="+mn-ea"/>
                <a:sym typeface="Open Sans" panose="020B0606030504020204" pitchFamily="34" charset="0"/>
              </a:rPr>
              <a:t>使用</a:t>
            </a:r>
            <a:r>
              <a:rPr lang="zh-TW" altLang="zh-CN" dirty="0">
                <a:solidFill>
                  <a:schemeClr val="accent6">
                    <a:lumMod val="50000"/>
                  </a:schemeClr>
                </a:solidFill>
                <a:latin typeface="Open Sans" panose="020B0606030504020204" pitchFamily="34" charset="0"/>
                <a:cs typeface="+mn-ea"/>
                <a:sym typeface="Open Sans" panose="020B0606030504020204" pitchFamily="34" charset="0"/>
              </a:rPr>
              <a:t>項目</a:t>
            </a:r>
            <a:endParaRPr lang="zh-TW" altLang="zh-CN" dirty="0">
              <a:solidFill>
                <a:schemeClr val="accent6">
                  <a:lumMod val="50000"/>
                </a:schemeClr>
              </a:solidFill>
              <a:latin typeface="Open Sans" panose="020B0606030504020204" pitchFamily="34" charset="0"/>
              <a:cs typeface="+mn-ea"/>
              <a:sym typeface="Open Sans" panose="020B0606030504020204" pitchFamily="34" charset="0"/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1431290" y="1530985"/>
            <a:ext cx="9794875" cy="4233545"/>
          </a:xfrm>
          <a:prstGeom prst="roundRect">
            <a:avLst>
              <a:gd name="adj" fmla="val 3541"/>
            </a:avLst>
          </a:prstGeom>
          <a:solidFill>
            <a:sysClr val="window" lastClr="FFFFFF">
              <a:lumMod val="95000"/>
            </a:sysClr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00000" tIns="34290" rIns="68580" bIns="3429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1350" kern="0" dirty="0">
              <a:solidFill>
                <a:prstClr val="black">
                  <a:lumMod val="50000"/>
                  <a:lumOff val="50000"/>
                </a:prstClr>
              </a:solidFill>
              <a:latin typeface="Open Sans" panose="020B0606030504020204" pitchFamily="34" charset="0"/>
              <a:ea typeface="思源黑体 CN Bold" panose="020B0800000000000000" pitchFamily="34" charset="-122"/>
              <a:cs typeface="+mn-ea"/>
              <a:sym typeface="Open Sans" panose="020B0606030504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34581" y="2307940"/>
            <a:ext cx="3344802" cy="2891790"/>
          </a:xfrm>
          <a:prstGeom prst="rect">
            <a:avLst/>
          </a:prstGeom>
          <a:effectLst/>
        </p:spPr>
        <p:txBody>
          <a:bodyPr wrap="square" anchor="ctr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思源黑体 CN Normal" panose="020B0400000000000000" charset="-122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ea typeface="思源黑体 CN Bold" panose="020B0800000000000000" pitchFamily="34" charset="-122"/>
                <a:cs typeface="+mn-ea"/>
                <a:sym typeface="Open Sans" panose="020B0606030504020204" pitchFamily="34" charset="0"/>
              </a:rPr>
              <a:t>navbar</a:t>
            </a:r>
            <a:endParaRPr lang="en-US" altLang="zh-TW" sz="2000" dirty="0">
              <a:ea typeface="思源黑体 CN Bold" panose="020B0800000000000000" pitchFamily="34" charset="-122"/>
              <a:cs typeface="+mn-ea"/>
              <a:sym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ea typeface="思源黑体 CN Bold" panose="020B0800000000000000" pitchFamily="34" charset="-122"/>
                <a:cs typeface="+mn-ea"/>
                <a:sym typeface="Open Sans" panose="020B0606030504020204" pitchFamily="34" charset="0"/>
              </a:rPr>
              <a:t>collapse</a:t>
            </a:r>
            <a:endParaRPr lang="en-US" altLang="zh-TW" sz="2000" dirty="0">
              <a:ea typeface="思源黑体 CN Bold" panose="020B0800000000000000" pitchFamily="34" charset="-122"/>
              <a:cs typeface="+mn-ea"/>
              <a:sym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ea typeface="思源黑体 CN Bold" panose="020B0800000000000000" pitchFamily="34" charset="-122"/>
                <a:cs typeface="+mn-ea"/>
                <a:sym typeface="Open Sans" panose="020B0606030504020204" pitchFamily="34" charset="0"/>
              </a:rPr>
              <a:t>Dropdown</a:t>
            </a:r>
            <a:endParaRPr lang="en-US" altLang="zh-TW" sz="2000" dirty="0">
              <a:ea typeface="思源黑体 CN Bold" panose="020B0800000000000000" pitchFamily="34" charset="-122"/>
              <a:cs typeface="+mn-ea"/>
              <a:sym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ea typeface="思源黑体 CN Bold" panose="020B0800000000000000" pitchFamily="34" charset="-122"/>
                <a:cs typeface="+mn-ea"/>
                <a:sym typeface="Open Sans" panose="020B0606030504020204" pitchFamily="34" charset="0"/>
              </a:rPr>
              <a:t>@keyframes</a:t>
            </a:r>
            <a:endParaRPr lang="zh-TW" altLang="en-US" sz="2000" dirty="0">
              <a:ea typeface="思源黑体 CN Bold" panose="020B0800000000000000" pitchFamily="34" charset="-122"/>
              <a:cs typeface="+mn-ea"/>
              <a:sym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ea typeface="思源黑体 CN Bold" panose="020B0800000000000000" pitchFamily="34" charset="-122"/>
                <a:cs typeface="+mn-ea"/>
                <a:sym typeface="Open Sans" panose="020B0606030504020204" pitchFamily="34" charset="0"/>
              </a:rPr>
              <a:t>Card</a:t>
            </a:r>
            <a:endParaRPr lang="en-US" altLang="zh-TW" sz="2000" dirty="0">
              <a:ea typeface="思源黑体 CN Bold" panose="020B0800000000000000" pitchFamily="34" charset="-122"/>
              <a:cs typeface="+mn-ea"/>
              <a:sym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ea typeface="思源黑体 CN Bold" panose="020B0800000000000000" pitchFamily="34" charset="-122"/>
                <a:cs typeface="+mn-ea"/>
                <a:sym typeface="Open Sans" panose="020B0606030504020204" pitchFamily="34" charset="0"/>
              </a:rPr>
              <a:t>iframe</a:t>
            </a:r>
            <a:endParaRPr lang="en-US" altLang="zh-TW" sz="2000" dirty="0">
              <a:ea typeface="思源黑体 CN Bold" panose="020B0800000000000000" pitchFamily="34" charset="-122"/>
              <a:cs typeface="+mn-ea"/>
              <a:sym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>
              <a:ea typeface="思源黑体 CN Bold" panose="020B0800000000000000" pitchFamily="34" charset="-122"/>
              <a:cs typeface="+mn-ea"/>
              <a:sym typeface="Open Sans" panose="020B0606030504020204" pitchFamily="34" charset="0"/>
            </a:endParaRPr>
          </a:p>
        </p:txBody>
      </p:sp>
      <p:sp>
        <p:nvSpPr>
          <p:cNvPr id="4" name="文本框 7"/>
          <p:cNvSpPr txBox="1"/>
          <p:nvPr/>
        </p:nvSpPr>
        <p:spPr>
          <a:xfrm>
            <a:off x="5685526" y="2449545"/>
            <a:ext cx="3344802" cy="2091690"/>
          </a:xfrm>
          <a:prstGeom prst="rect">
            <a:avLst/>
          </a:prstGeom>
          <a:effectLst/>
        </p:spPr>
        <p:txBody>
          <a:bodyPr wrap="square" anchor="ctr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" panose="020B0606030504020204" pitchFamily="34" charset="0"/>
                <a:ea typeface="思源黑体 CN Normal" panose="020B0400000000000000" charset="-122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ea typeface="思源黑体 CN Bold" panose="020B0800000000000000" pitchFamily="34" charset="-122"/>
                <a:cs typeface="+mn-ea"/>
                <a:sym typeface="Open Sans" panose="020B0606030504020204" pitchFamily="34" charset="0"/>
              </a:rPr>
              <a:t>Form </a:t>
            </a:r>
            <a:endParaRPr lang="en-US" altLang="zh-TW" sz="2000" dirty="0">
              <a:ea typeface="思源黑体 CN Bold" panose="020B0800000000000000" pitchFamily="34" charset="-122"/>
              <a:cs typeface="+mn-ea"/>
              <a:sym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ea typeface="思源黑体 CN Bold" panose="020B0800000000000000" pitchFamily="34" charset="-122"/>
                <a:cs typeface="+mn-ea"/>
                <a:sym typeface="Open Sans" panose="020B0606030504020204" pitchFamily="34" charset="0"/>
              </a:rPr>
              <a:t>table</a:t>
            </a:r>
            <a:endParaRPr lang="en-US" altLang="zh-TW" sz="2000" dirty="0">
              <a:ea typeface="思源黑体 CN Bold" panose="020B0800000000000000" pitchFamily="34" charset="-122"/>
              <a:cs typeface="+mn-ea"/>
              <a:sym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ea typeface="思源黑体 CN Bold" panose="020B0800000000000000" pitchFamily="34" charset="-122"/>
                <a:cs typeface="+mn-ea"/>
                <a:sym typeface="Open Sans" panose="020B0606030504020204" pitchFamily="34" charset="0"/>
              </a:rPr>
              <a:t>function</a:t>
            </a:r>
            <a:endParaRPr lang="en-US" altLang="zh-TW" sz="2000" dirty="0">
              <a:ea typeface="思源黑体 CN Bold" panose="020B0800000000000000" pitchFamily="34" charset="-122"/>
              <a:cs typeface="+mn-ea"/>
              <a:sym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ea typeface="思源黑体 CN Bold" panose="020B0800000000000000" pitchFamily="34" charset="-122"/>
                <a:cs typeface="+mn-ea"/>
                <a:sym typeface="Open Sans" panose="020B0606030504020204" pitchFamily="34" charset="0"/>
              </a:rPr>
              <a:t>getElementById</a:t>
            </a:r>
            <a:endParaRPr lang="en-US" altLang="zh-TW" sz="2000" dirty="0">
              <a:ea typeface="思源黑体 CN Bold" panose="020B0800000000000000" pitchFamily="34" charset="-122"/>
              <a:cs typeface="+mn-ea"/>
              <a:sym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>
              <a:ea typeface="思源黑体 CN Bold" panose="020B0800000000000000" pitchFamily="34" charset="-122"/>
              <a:cs typeface="+mn-ea"/>
              <a:sym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335915" y="501333"/>
            <a:ext cx="480767" cy="403225"/>
            <a:chOff x="529" y="525"/>
            <a:chExt cx="1043" cy="635"/>
          </a:xfrm>
        </p:grpSpPr>
        <p:sp>
          <p:nvSpPr>
            <p:cNvPr id="27" name="等腰三角形 26"/>
            <p:cNvSpPr/>
            <p:nvPr/>
          </p:nvSpPr>
          <p:spPr>
            <a:xfrm rot="5400000">
              <a:off x="529" y="525"/>
              <a:ext cx="635" cy="635"/>
            </a:xfrm>
            <a:prstGeom prst="triangle">
              <a:avLst/>
            </a:prstGeom>
            <a:solidFill>
              <a:srgbClr val="A7C4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思源黑体 CN Bold" panose="020B0800000000000000" pitchFamily="34" charset="-122"/>
                <a:cs typeface="+mn-ea"/>
                <a:sym typeface="Open Sans" panose="020B0606030504020204" pitchFamily="34" charset="0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5400000">
              <a:off x="937" y="525"/>
              <a:ext cx="635" cy="635"/>
            </a:xfrm>
            <a:prstGeom prst="triangle">
              <a:avLst/>
            </a:prstGeom>
            <a:solidFill>
              <a:srgbClr val="446F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思源黑体 CN Bold" panose="020B0800000000000000" pitchFamily="34" charset="-122"/>
                <a:cs typeface="+mn-ea"/>
                <a:sym typeface="Open Sans" panose="020B0606030504020204" pitchFamily="34" charset="0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911860" y="441960"/>
            <a:ext cx="65424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buClrTx/>
              <a:buSzTx/>
              <a:buFontTx/>
              <a:defRPr sz="2800" b="1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思源黑体 CN Bold" panose="020B0800000000000000" pitchFamily="34" charset="-122"/>
              </a:defRPr>
            </a:lvl1pPr>
          </a:lstStyle>
          <a:p>
            <a:r>
              <a:rPr lang="zh-TW" altLang="zh-CN" dirty="0">
                <a:solidFill>
                  <a:schemeClr val="accent6">
                    <a:lumMod val="50000"/>
                  </a:schemeClr>
                </a:solidFill>
                <a:latin typeface="Open Sans" panose="020B0606030504020204" pitchFamily="34" charset="0"/>
                <a:cs typeface="+mn-ea"/>
                <a:sym typeface="Open Sans" panose="020B0606030504020204" pitchFamily="34" charset="0"/>
              </a:rPr>
              <a:t>實現</a:t>
            </a:r>
            <a:r>
              <a:rPr lang="en-US" altLang="zh-TW" dirty="0">
                <a:solidFill>
                  <a:schemeClr val="accent6">
                    <a:lumMod val="50000"/>
                  </a:schemeClr>
                </a:solidFill>
                <a:latin typeface="Open Sans" panose="020B0606030504020204" pitchFamily="34" charset="0"/>
                <a:cs typeface="+mn-ea"/>
                <a:sym typeface="Open Sans" panose="020B0606030504020204" pitchFamily="34" charset="0"/>
              </a:rPr>
              <a:t>RWD</a:t>
            </a:r>
            <a:endParaRPr lang="en-US" altLang="zh-TW" dirty="0">
              <a:solidFill>
                <a:schemeClr val="accent6">
                  <a:lumMod val="50000"/>
                </a:schemeClr>
              </a:solidFill>
              <a:latin typeface="Open Sans" panose="020B0606030504020204" pitchFamily="34" charset="0"/>
              <a:cs typeface="+mn-ea"/>
              <a:sym typeface="Open Sans" panose="020B0606030504020204" pitchFamily="34" charset="0"/>
            </a:endParaRPr>
          </a:p>
        </p:txBody>
      </p:sp>
      <p:pic>
        <p:nvPicPr>
          <p:cNvPr id="2" name="圖片 1" descr="/private/var/folders/24/rt_961x13r74sgbj8tdn38_r0000gn/T/com.kingsoft.wpsoffice.mac/picturecompress_20230627102453/output_1.pngoutput_1"/>
          <p:cNvPicPr>
            <a:picLocks noChangeAspect="1"/>
          </p:cNvPicPr>
          <p:nvPr/>
        </p:nvPicPr>
        <p:blipFill>
          <a:blip r:embed="rId1"/>
          <a:srcRect b="3188"/>
          <a:stretch>
            <a:fillRect/>
          </a:stretch>
        </p:blipFill>
        <p:spPr>
          <a:xfrm>
            <a:off x="1207135" y="1434465"/>
            <a:ext cx="5951220" cy="416496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265" y="1434465"/>
            <a:ext cx="2537460" cy="4165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335915" y="501333"/>
            <a:ext cx="480767" cy="403225"/>
            <a:chOff x="529" y="525"/>
            <a:chExt cx="1043" cy="635"/>
          </a:xfrm>
        </p:grpSpPr>
        <p:sp>
          <p:nvSpPr>
            <p:cNvPr id="27" name="等腰三角形 26"/>
            <p:cNvSpPr/>
            <p:nvPr/>
          </p:nvSpPr>
          <p:spPr>
            <a:xfrm rot="5400000">
              <a:off x="529" y="525"/>
              <a:ext cx="635" cy="635"/>
            </a:xfrm>
            <a:prstGeom prst="triangle">
              <a:avLst/>
            </a:prstGeom>
            <a:solidFill>
              <a:srgbClr val="A7C4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思源黑体 CN Bold" panose="020B0800000000000000" pitchFamily="34" charset="-122"/>
                <a:cs typeface="+mn-ea"/>
                <a:sym typeface="Open Sans" panose="020B0606030504020204" pitchFamily="34" charset="0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5400000">
              <a:off x="937" y="525"/>
              <a:ext cx="635" cy="635"/>
            </a:xfrm>
            <a:prstGeom prst="triangle">
              <a:avLst/>
            </a:prstGeom>
            <a:solidFill>
              <a:srgbClr val="446F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思源黑体 CN Bold" panose="020B0800000000000000" pitchFamily="34" charset="-122"/>
                <a:cs typeface="+mn-ea"/>
                <a:sym typeface="Open Sans" panose="020B0606030504020204" pitchFamily="34" charset="0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911860" y="441960"/>
            <a:ext cx="65424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buClrTx/>
              <a:buSzTx/>
              <a:buFontTx/>
              <a:defRPr sz="2800" b="1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思源黑体 CN Bold" panose="020B0800000000000000" pitchFamily="34" charset="-122"/>
              </a:defRPr>
            </a:lvl1pPr>
          </a:lstStyle>
          <a:p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Open Sans" panose="020B0606030504020204" pitchFamily="34" charset="0"/>
                <a:cs typeface="+mn-ea"/>
                <a:sym typeface="Open Sans" panose="020B0606030504020204" pitchFamily="34" charset="0"/>
              </a:rPr>
              <a:t>function</a:t>
            </a:r>
            <a:r>
              <a:rPr lang="zh-TW" altLang="en-US" dirty="0">
                <a:solidFill>
                  <a:schemeClr val="accent6">
                    <a:lumMod val="50000"/>
                  </a:schemeClr>
                </a:solidFill>
                <a:latin typeface="Open Sans" panose="020B0606030504020204" pitchFamily="34" charset="0"/>
                <a:cs typeface="+mn-ea"/>
                <a:sym typeface="Open Sans" panose="020B0606030504020204" pitchFamily="34" charset="0"/>
              </a:rPr>
              <a:t>函式實現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Open Sans" panose="020B0606030504020204" pitchFamily="34" charset="0"/>
                <a:cs typeface="+mn-ea"/>
                <a:sym typeface="Open Sans" panose="020B0606030504020204" pitchFamily="34" charset="0"/>
              </a:rPr>
              <a:t>BMI</a:t>
            </a:r>
            <a:r>
              <a:rPr lang="zh-TW" altLang="zh-CN" dirty="0">
                <a:solidFill>
                  <a:schemeClr val="accent6">
                    <a:lumMod val="50000"/>
                  </a:schemeClr>
                </a:solidFill>
                <a:latin typeface="Open Sans" panose="020B0606030504020204" pitchFamily="34" charset="0"/>
                <a:cs typeface="+mn-ea"/>
                <a:sym typeface="Open Sans" panose="020B0606030504020204" pitchFamily="34" charset="0"/>
              </a:rPr>
              <a:t>計算</a:t>
            </a:r>
            <a:r>
              <a:rPr lang="zh-TW" altLang="zh-CN" dirty="0">
                <a:solidFill>
                  <a:schemeClr val="accent6">
                    <a:lumMod val="50000"/>
                  </a:schemeClr>
                </a:solidFill>
                <a:latin typeface="Open Sans" panose="020B0606030504020204" pitchFamily="34" charset="0"/>
                <a:cs typeface="+mn-ea"/>
                <a:sym typeface="Open Sans" panose="020B0606030504020204" pitchFamily="34" charset="0"/>
              </a:rPr>
              <a:t>功能</a:t>
            </a:r>
            <a:endParaRPr lang="zh-TW" altLang="zh-CN" dirty="0">
              <a:solidFill>
                <a:schemeClr val="accent6">
                  <a:lumMod val="50000"/>
                </a:schemeClr>
              </a:solidFill>
              <a:latin typeface="Open Sans" panose="020B0606030504020204" pitchFamily="34" charset="0"/>
              <a:cs typeface="+mn-ea"/>
              <a:sym typeface="Open Sans" panose="020B060603050402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86940" y="1180465"/>
            <a:ext cx="7131050" cy="520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335915" y="501333"/>
            <a:ext cx="480767" cy="403225"/>
            <a:chOff x="529" y="525"/>
            <a:chExt cx="1043" cy="635"/>
          </a:xfrm>
        </p:grpSpPr>
        <p:sp>
          <p:nvSpPr>
            <p:cNvPr id="27" name="等腰三角形 26"/>
            <p:cNvSpPr/>
            <p:nvPr/>
          </p:nvSpPr>
          <p:spPr>
            <a:xfrm rot="5400000">
              <a:off x="529" y="525"/>
              <a:ext cx="635" cy="635"/>
            </a:xfrm>
            <a:prstGeom prst="triangle">
              <a:avLst/>
            </a:prstGeom>
            <a:solidFill>
              <a:srgbClr val="A7C4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思源黑体 CN Bold" panose="020B0800000000000000" pitchFamily="34" charset="-122"/>
                <a:cs typeface="+mn-ea"/>
                <a:sym typeface="Open Sans" panose="020B0606030504020204" pitchFamily="34" charset="0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5400000">
              <a:off x="937" y="525"/>
              <a:ext cx="635" cy="635"/>
            </a:xfrm>
            <a:prstGeom prst="triangle">
              <a:avLst/>
            </a:prstGeom>
            <a:solidFill>
              <a:srgbClr val="446F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思源黑体 CN Bold" panose="020B0800000000000000" pitchFamily="34" charset="-122"/>
                <a:cs typeface="+mn-ea"/>
                <a:sym typeface="Open Sans" panose="020B0606030504020204" pitchFamily="34" charset="0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911860" y="441960"/>
            <a:ext cx="65424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buClrTx/>
              <a:buSzTx/>
              <a:buFontTx/>
              <a:defRPr sz="2800" b="1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思源黑体 CN Bold" panose="020B0800000000000000" pitchFamily="34" charset="-122"/>
              </a:defRPr>
            </a:lvl1pPr>
          </a:lstStyle>
          <a:p>
            <a:r>
              <a:rPr lang="en-US" altLang="zh-TW" dirty="0">
                <a:solidFill>
                  <a:schemeClr val="accent6">
                    <a:lumMod val="50000"/>
                  </a:schemeClr>
                </a:solidFill>
                <a:cs typeface="+mn-ea"/>
                <a:sym typeface="Open Sans" panose="020B0606030504020204" pitchFamily="34" charset="0"/>
              </a:rPr>
              <a:t>getElementById </a:t>
            </a:r>
            <a:r>
              <a:rPr lang="zh-TW" altLang="en-US" dirty="0">
                <a:solidFill>
                  <a:schemeClr val="accent6">
                    <a:lumMod val="50000"/>
                  </a:schemeClr>
                </a:solidFill>
                <a:cs typeface="+mn-ea"/>
                <a:sym typeface="Open Sans" panose="020B0606030504020204" pitchFamily="34" charset="0"/>
              </a:rPr>
              <a:t>獲取表單</a:t>
            </a:r>
            <a:r>
              <a:rPr lang="zh-TW" altLang="en-US" dirty="0">
                <a:solidFill>
                  <a:schemeClr val="accent6">
                    <a:lumMod val="50000"/>
                  </a:schemeClr>
                </a:solidFill>
                <a:cs typeface="+mn-ea"/>
                <a:sym typeface="Open Sans" panose="020B0606030504020204" pitchFamily="34" charset="0"/>
              </a:rPr>
              <a:t>數據</a:t>
            </a:r>
            <a:endParaRPr lang="zh-TW" altLang="en-US" dirty="0">
              <a:solidFill>
                <a:schemeClr val="accent6">
                  <a:lumMod val="50000"/>
                </a:schemeClr>
              </a:solidFill>
              <a:cs typeface="+mn-ea"/>
              <a:sym typeface="Open Sans" panose="020B0606030504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4035" y="1149985"/>
            <a:ext cx="8583930" cy="52425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7438426" y="1455392"/>
            <a:ext cx="3548575" cy="5285494"/>
            <a:chOff x="7330440" y="971003"/>
            <a:chExt cx="3818102" cy="568694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330440" y="2684006"/>
              <a:ext cx="3818102" cy="3973943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24363" y="971003"/>
              <a:ext cx="2571374" cy="5220671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410192" y="1713016"/>
            <a:ext cx="67409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思源黑体 CN Bold" panose="020B0800000000000000" pitchFamily="34" charset="-122"/>
                <a:cs typeface="+mn-ea"/>
                <a:sym typeface="Open Sans" panose="020B0606030504020204" pitchFamily="34" charset="0"/>
              </a:rPr>
              <a:t>THANK YOU!</a:t>
            </a:r>
            <a:endParaRPr lang="zh-CN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思源黑体 CN Bold" panose="020B0800000000000000" pitchFamily="34" charset="-122"/>
              <a:cs typeface="+mn-ea"/>
              <a:sym typeface="Open Sans" panose="020B0606030504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10192" y="2781667"/>
            <a:ext cx="7067797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思源黑体 CN Bold" panose="020B0800000000000000" pitchFamily="34" charset="-122"/>
                <a:cs typeface="+mn-ea"/>
                <a:sym typeface="Open Sans" panose="020B0606030504020204" pitchFamily="34" charset="0"/>
              </a:rPr>
              <a:t>感謝聆聽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思源黑体 CN Bold" panose="020B0800000000000000" pitchFamily="34" charset="-122"/>
                <a:cs typeface="+mn-ea"/>
                <a:sym typeface="Open Sans" panose="020B0606030504020204" pitchFamily="34" charset="0"/>
              </a:rPr>
              <a:t>！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思源黑体 CN Bold" panose="020B0800000000000000" pitchFamily="34" charset="-122"/>
              <a:cs typeface="+mn-ea"/>
              <a:sym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218</Words>
  <Application>WPS Writer</Application>
  <PresentationFormat>宽屏</PresentationFormat>
  <Paragraphs>44</Paragraphs>
  <Slides>8</Slides>
  <Notes>16</Notes>
  <HiddenSlides>1</HiddenSlides>
  <MMClips>0</MMClips>
  <ScaleCrop>false</ScaleCrop>
  <HeadingPairs>
    <vt:vector size="6" baseType="variant">
      <vt:variant>
        <vt:lpstr>已用的字体</vt:lpstr>
      </vt:variant>
      <vt:variant>
        <vt:i4>30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40" baseType="lpstr">
      <vt:lpstr>Arial</vt:lpstr>
      <vt:lpstr>新細明體</vt:lpstr>
      <vt:lpstr>Wingdings</vt:lpstr>
      <vt:lpstr>思源黑体 CN Bold</vt:lpstr>
      <vt:lpstr>汉仪中黑KW</vt:lpstr>
      <vt:lpstr>Open Sans</vt:lpstr>
      <vt:lpstr>Calibri</vt:lpstr>
      <vt:lpstr>SimSun</vt:lpstr>
      <vt:lpstr>Arial Narrow</vt:lpstr>
      <vt:lpstr>OPPOSans B</vt:lpstr>
      <vt:lpstr>苹方-简</vt:lpstr>
      <vt:lpstr>思源黑体 CN Normal</vt:lpstr>
      <vt:lpstr>OPPOSans R</vt:lpstr>
      <vt:lpstr>OPPOSans H</vt:lpstr>
      <vt:lpstr>Microsoft YaHei</vt:lpstr>
      <vt:lpstr>汉仪旗黑</vt:lpstr>
      <vt:lpstr>SimSun</vt:lpstr>
      <vt:lpstr>Arial Unicode MS</vt:lpstr>
      <vt:lpstr>等线</vt:lpstr>
      <vt:lpstr>汉仪中等线KW</vt:lpstr>
      <vt:lpstr>Helvetica Neue</vt:lpstr>
      <vt:lpstr>汉仪书宋二KW</vt:lpstr>
      <vt:lpstr>宋体-繁</vt:lpstr>
      <vt:lpstr>新細明體</vt:lpstr>
      <vt:lpstr>OPPOSans H</vt:lpstr>
      <vt:lpstr>OPPOSans R</vt:lpstr>
      <vt:lpstr>Wingdings</vt:lpstr>
      <vt:lpstr>思源黑体 CN Bold</vt:lpstr>
      <vt:lpstr>Source Han Sans SC Light</vt:lpstr>
      <vt:lpstr>Source Han Sans SC Bold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acer</dc:creator>
  <cp:lastModifiedBy>齊齊當自强Ｌ(●°u°●)​ 」</cp:lastModifiedBy>
  <cp:revision>17</cp:revision>
  <dcterms:created xsi:type="dcterms:W3CDTF">2023-06-27T03:21:46Z</dcterms:created>
  <dcterms:modified xsi:type="dcterms:W3CDTF">2023-06-27T03:21:46Z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1028-5.1.0.7655</vt:lpwstr>
  </property>
  <property fmtid="{D5CDD505-2E9C-101B-9397-08002B2CF9AE}" pid="3" name="KSOTemplateUUID">
    <vt:lpwstr>v1.0_mb_bZ3XHPxXINq2dtL7N/7DCA==</vt:lpwstr>
  </property>
  <property fmtid="{D5CDD505-2E9C-101B-9397-08002B2CF9AE}" pid="4" name="ICV">
    <vt:lpwstr>08F1B14106EF804503389A647FDC4B63</vt:lpwstr>
  </property>
</Properties>
</file>